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0440000" cx="7560000"/>
  <p:notesSz cx="6858000" cy="9144000"/>
  <p:embeddedFontLst>
    <p:embeddedFont>
      <p:font typeface="Roboto"/>
      <p:regular r:id="rId8"/>
      <p:bold r:id="rId9"/>
      <p:italic r:id="rId10"/>
      <p:boldItalic r:id="rId11"/>
    </p:embeddedFont>
    <p:embeddedFont>
      <p:font typeface="Fira Sans Medium"/>
      <p:regular r:id="rId12"/>
      <p:bold r:id="rId13"/>
      <p:italic r:id="rId14"/>
      <p:boldItalic r:id="rId15"/>
    </p:embeddedFont>
    <p:embeddedFont>
      <p:font typeface="Tahoma"/>
      <p:regular r:id="rId16"/>
      <p:bold r:id="rId17"/>
    </p:embeddedFont>
    <p:embeddedFont>
      <p:font typeface="Fira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27">
          <p15:clr>
            <a:srgbClr val="747775"/>
          </p15:clr>
        </p15:guide>
        <p15:guide id="3" pos="4490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3">
          <p15:clr>
            <a:srgbClr val="747775"/>
          </p15:clr>
        </p15:guide>
        <p15:guide id="6" orient="horz" pos="6093">
          <p15:clr>
            <a:srgbClr val="747775"/>
          </p15:clr>
        </p15:guide>
        <p15:guide id="7" orient="horz" pos="124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27"/>
        <p:guide pos="4490"/>
        <p:guide pos="483"/>
        <p:guide pos="483" orient="horz"/>
        <p:guide pos="6093" orient="horz"/>
        <p:guide pos="124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italic.fntdata"/><Relationship Id="rId11" Type="http://schemas.openxmlformats.org/officeDocument/2006/relationships/font" Target="fonts/Roboto-boldItalic.fntdata"/><Relationship Id="rId10" Type="http://schemas.openxmlformats.org/officeDocument/2006/relationships/font" Target="fonts/Roboto-italic.fntdata"/><Relationship Id="rId21" Type="http://schemas.openxmlformats.org/officeDocument/2006/relationships/font" Target="fonts/FiraSans-boldItalic.fntdata"/><Relationship Id="rId13" Type="http://schemas.openxmlformats.org/officeDocument/2006/relationships/font" Target="fonts/FiraSansMedium-bold.fntdata"/><Relationship Id="rId12" Type="http://schemas.openxmlformats.org/officeDocument/2006/relationships/font" Target="fonts/FiraSansMedi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bold.fntdata"/><Relationship Id="rId15" Type="http://schemas.openxmlformats.org/officeDocument/2006/relationships/font" Target="fonts/FiraSansMedium-boldItalic.fntdata"/><Relationship Id="rId14" Type="http://schemas.openxmlformats.org/officeDocument/2006/relationships/font" Target="fonts/FiraSansMedium-italic.fntdata"/><Relationship Id="rId17" Type="http://schemas.openxmlformats.org/officeDocument/2006/relationships/font" Target="fonts/Tahoma-bold.fntdata"/><Relationship Id="rId16" Type="http://schemas.openxmlformats.org/officeDocument/2006/relationships/font" Target="fonts/Tahoma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FiraSans-bold.fntdata"/><Relationship Id="rId6" Type="http://schemas.openxmlformats.org/officeDocument/2006/relationships/slide" Target="slides/slide1.xml"/><Relationship Id="rId18" Type="http://schemas.openxmlformats.org/officeDocument/2006/relationships/font" Target="fonts/FiraSans-regular.fntdata"/><Relationship Id="rId7" Type="http://schemas.openxmlformats.org/officeDocument/2006/relationships/slide" Target="slides/slide2.xml"/><Relationship Id="rId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268553ba25_0_52:notes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268553ba25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29f584c26c_0_12:notes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29f584c26c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me page 1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108200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3A8E"/>
              </a:solidFill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2683231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3A8E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4258262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5833293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 txBox="1"/>
          <p:nvPr/>
        </p:nvSpPr>
        <p:spPr>
          <a:xfrm>
            <a:off x="3055825" y="2123000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213A8E"/>
                </a:solidFill>
              </a:rPr>
              <a:t>Collectif</a:t>
            </a:r>
            <a:endParaRPr b="1" sz="1000">
              <a:solidFill>
                <a:srgbClr val="213A8E"/>
              </a:solidFill>
            </a:endParaRPr>
          </a:p>
        </p:txBody>
      </p:sp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2675" y="10982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2"/>
          <p:cNvGrpSpPr/>
          <p:nvPr/>
        </p:nvGrpSpPr>
        <p:grpSpPr>
          <a:xfrm>
            <a:off x="4589789" y="1228274"/>
            <a:ext cx="820008" cy="878061"/>
            <a:chOff x="1674750" y="3254050"/>
            <a:chExt cx="294575" cy="295375"/>
          </a:xfrm>
        </p:grpSpPr>
        <p:sp>
          <p:nvSpPr>
            <p:cNvPr id="18" name="Google Shape;18;p2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2"/>
          <p:cNvSpPr txBox="1"/>
          <p:nvPr/>
        </p:nvSpPr>
        <p:spPr>
          <a:xfrm>
            <a:off x="4319675" y="21325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213A8E"/>
                </a:solidFill>
              </a:rPr>
              <a:t>1 heure maximum</a:t>
            </a:r>
            <a:endParaRPr b="1" sz="1000">
              <a:solidFill>
                <a:srgbClr val="213A8E"/>
              </a:solidFill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6009728" y="1356943"/>
            <a:ext cx="368186" cy="287081"/>
          </a:xfrm>
          <a:custGeom>
            <a:rect b="b" l="l" r="r" t="t"/>
            <a:pathLst>
              <a:path extrusionOk="0" h="9925" w="12729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>
            <a:off x="6009737" y="1858532"/>
            <a:ext cx="340573" cy="339271"/>
            <a:chOff x="2085450" y="842250"/>
            <a:chExt cx="483700" cy="481850"/>
          </a:xfrm>
        </p:grpSpPr>
        <p:sp>
          <p:nvSpPr>
            <p:cNvPr id="24" name="Google Shape;24;p2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27" name="Google Shape;27;p2"/>
          <p:cNvSpPr txBox="1"/>
          <p:nvPr/>
        </p:nvSpPr>
        <p:spPr>
          <a:xfrm>
            <a:off x="6445950" y="13315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800">
                <a:solidFill>
                  <a:srgbClr val="213A8E"/>
                </a:solidFill>
              </a:rPr>
              <a:t>S’exprimer</a:t>
            </a:r>
            <a:endParaRPr b="1" sz="800">
              <a:solidFill>
                <a:srgbClr val="213A8E"/>
              </a:solidFill>
            </a:endParaRPr>
          </a:p>
        </p:txBody>
      </p:sp>
      <p:sp>
        <p:nvSpPr>
          <p:cNvPr id="28" name="Google Shape;28;p2"/>
          <p:cNvSpPr txBox="1"/>
          <p:nvPr/>
        </p:nvSpPr>
        <p:spPr>
          <a:xfrm>
            <a:off x="6445950" y="1772255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800">
                <a:solidFill>
                  <a:srgbClr val="213A8E"/>
                </a:solidFill>
              </a:rPr>
              <a:t>Faire un choix</a:t>
            </a:r>
            <a:endParaRPr b="1" sz="800">
              <a:solidFill>
                <a:srgbClr val="213A8E"/>
              </a:solidFill>
            </a:endParaRPr>
          </a:p>
        </p:txBody>
      </p:sp>
      <p:sp>
        <p:nvSpPr>
          <p:cNvPr id="29" name="Google Shape;29;p2"/>
          <p:cNvSpPr txBox="1"/>
          <p:nvPr/>
        </p:nvSpPr>
        <p:spPr>
          <a:xfrm>
            <a:off x="3021020" y="1884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rgbClr val="213A8E"/>
                </a:solidFill>
              </a:rPr>
              <a:t>6 max</a:t>
            </a:r>
            <a:endParaRPr b="1">
              <a:solidFill>
                <a:srgbClr val="213A8E"/>
              </a:solidFill>
            </a:endParaRPr>
          </a:p>
        </p:txBody>
      </p:sp>
      <p:sp>
        <p:nvSpPr>
          <p:cNvPr id="30" name="Google Shape;30;p2"/>
          <p:cNvSpPr txBox="1"/>
          <p:nvPr/>
        </p:nvSpPr>
        <p:spPr>
          <a:xfrm>
            <a:off x="1084500" y="9703950"/>
            <a:ext cx="60813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">
  <p:cSld name="BIG_NUMB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64" name="Google Shape;64;p11"/>
          <p:cNvSpPr/>
          <p:nvPr/>
        </p:nvSpPr>
        <p:spPr>
          <a:xfrm>
            <a:off x="6828200" y="0"/>
            <a:ext cx="766800" cy="10440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 txBox="1"/>
          <p:nvPr/>
        </p:nvSpPr>
        <p:spPr>
          <a:xfrm>
            <a:off x="11430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68" name="Google Shape;68;p12"/>
          <p:cNvSpPr txBox="1"/>
          <p:nvPr/>
        </p:nvSpPr>
        <p:spPr>
          <a:xfrm>
            <a:off x="8382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" name="Google Shape;69;p12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4" name="Google Shape;34;p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9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7" name="Google Shape;57;p9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grpSp>
        <p:nvGrpSpPr>
          <p:cNvPr id="75" name="Google Shape;75;p13"/>
          <p:cNvGrpSpPr/>
          <p:nvPr/>
        </p:nvGrpSpPr>
        <p:grpSpPr>
          <a:xfrm>
            <a:off x="138821" y="507611"/>
            <a:ext cx="442373" cy="420775"/>
            <a:chOff x="-6690625" y="3631325"/>
            <a:chExt cx="307225" cy="292225"/>
          </a:xfrm>
        </p:grpSpPr>
        <p:sp>
          <p:nvSpPr>
            <p:cNvPr id="76" name="Google Shape;76;p13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13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3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1" name="Google Shape;81;p13"/>
          <p:cNvSpPr txBox="1"/>
          <p:nvPr/>
        </p:nvSpPr>
        <p:spPr>
          <a:xfrm>
            <a:off x="1000125" y="507600"/>
            <a:ext cx="611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fr" sz="2000">
                <a:solidFill>
                  <a:srgbClr val="E6334C"/>
                </a:solidFill>
                <a:latin typeface="Fira Sans"/>
                <a:ea typeface="Fira Sans"/>
                <a:cs typeface="Fira Sans"/>
                <a:sym typeface="Fira Sans"/>
              </a:rPr>
              <a:t>Aller sur internet et se repérer sur une page web</a:t>
            </a:r>
            <a:endParaRPr>
              <a:solidFill>
                <a:srgbClr val="E6334C"/>
              </a:solidFill>
            </a:endParaRPr>
          </a:p>
        </p:txBody>
      </p:sp>
      <p:sp>
        <p:nvSpPr>
          <p:cNvPr id="82" name="Google Shape;82;p13"/>
          <p:cNvSpPr txBox="1"/>
          <p:nvPr/>
        </p:nvSpPr>
        <p:spPr>
          <a:xfrm>
            <a:off x="1028700" y="1085850"/>
            <a:ext cx="5343600" cy="72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rgbClr val="E6334C"/>
                </a:solidFill>
              </a:rPr>
              <a:t>Internet</a:t>
            </a:r>
            <a:endParaRPr sz="1300">
              <a:solidFill>
                <a:srgbClr val="E6334C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C’est le nom donné au réseau informatique qui permet de </a:t>
            </a:r>
            <a:br>
              <a:rPr lang="fr"/>
            </a:br>
            <a:r>
              <a:rPr lang="fr"/>
              <a:t>se connecter dans le monde entier.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Sur internet il y a :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des informations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des jeux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des magasins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des réseaux sociaux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On dit que quelque chose est </a:t>
            </a:r>
            <a:r>
              <a:rPr b="1" lang="fr"/>
              <a:t>en ligne</a:t>
            </a:r>
            <a:r>
              <a:rPr lang="fr"/>
              <a:t> quand il est sur internet.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213A8E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fr">
                <a:solidFill>
                  <a:srgbClr val="E6334C"/>
                </a:solidFill>
              </a:rPr>
              <a:t>Aller sur internet</a:t>
            </a:r>
            <a:endParaRPr b="1">
              <a:solidFill>
                <a:srgbClr val="E6334C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Pour aller sur internet je dois :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avoir un ordinateur ou un smartphone ou une tablette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avoir une connexion internet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utiliser un navigateur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La connexion peut se faire avec un fil.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Maintenant la connexion est surtout en wifi. </a:t>
            </a:r>
            <a:r>
              <a:rPr lang="fr" sz="2800"/>
              <a:t>🛜</a:t>
            </a:r>
            <a:br>
              <a:rPr lang="fr"/>
            </a:br>
            <a:r>
              <a:rPr lang="fr"/>
              <a:t>Le wifi n’utilise pas de fil et va sur internet avec des ondes.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Un navigateur c’est par exemple google chrome ou firefox.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grpSp>
        <p:nvGrpSpPr>
          <p:cNvPr id="88" name="Google Shape;88;p14"/>
          <p:cNvGrpSpPr/>
          <p:nvPr/>
        </p:nvGrpSpPr>
        <p:grpSpPr>
          <a:xfrm>
            <a:off x="138821" y="507611"/>
            <a:ext cx="442373" cy="420775"/>
            <a:chOff x="-6690625" y="3631325"/>
            <a:chExt cx="307225" cy="292225"/>
          </a:xfrm>
        </p:grpSpPr>
        <p:sp>
          <p:nvSpPr>
            <p:cNvPr id="89" name="Google Shape;89;p14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4" name="Google Shape;94;p14"/>
          <p:cNvSpPr txBox="1"/>
          <p:nvPr/>
        </p:nvSpPr>
        <p:spPr>
          <a:xfrm>
            <a:off x="1028700" y="552450"/>
            <a:ext cx="5343600" cy="11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rgbClr val="E6334C"/>
                </a:solidFill>
              </a:rPr>
              <a:t>Je me repère sur une page internet</a:t>
            </a:r>
            <a:endParaRPr b="1">
              <a:solidFill>
                <a:srgbClr val="E6334C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"/>
              <a:t>Quand j’ouvre une page internet il y a plusieurs parties : </a:t>
            </a:r>
            <a:endParaRPr/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5375" y="1619250"/>
            <a:ext cx="5734050" cy="322897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1143000" y="5105400"/>
            <a:ext cx="5496000" cy="38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La barre de recherche est en rouge.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J’écris ma recherche dans le rectangle avec la loupe.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La page internet est en vert. Il y a les résultats de la recherche.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La flèche dirigée vers la gauche est en bleu. </a:t>
            </a:r>
            <a:br>
              <a:rPr lang="fr"/>
            </a:br>
            <a:r>
              <a:rPr lang="fr"/>
              <a:t>C’est pour revenir en arrière. ⬅️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/>
              <a:t>En haut à droite de l’écran il y a toujours les mêmes symboles. Ils sont en </a:t>
            </a:r>
            <a:r>
              <a:rPr lang="fr"/>
              <a:t>violet</a:t>
            </a:r>
            <a:r>
              <a:rPr lang="fr"/>
              <a:t> :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Le trait cache une fenêtre mais ne la ferme pas   -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Le double carré diminue ou agrandit la fenêtre 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La croix ferme une page internet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pic>
        <p:nvPicPr>
          <p:cNvPr id="97" name="Google Shape;9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9600" y="7924800"/>
            <a:ext cx="238125" cy="23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6875" y="7629525"/>
            <a:ext cx="200025" cy="20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78D2AA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